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7" r:id="rId6"/>
    <p:sldId id="259" r:id="rId7"/>
    <p:sldId id="260" r:id="rId8"/>
    <p:sldId id="261" r:id="rId9"/>
    <p:sldId id="262" r:id="rId10"/>
    <p:sldId id="263" r:id="rId11"/>
    <p:sldId id="26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ES"/>
          </a:p>
        </p:txBody>
      </p:sp>
      <p:sp>
        <p:nvSpPr>
          <p:cNvPr id="4" name="Marcador de fecha 3"/>
          <p:cNvSpPr>
            <a:spLocks noGrp="1"/>
          </p:cNvSpPr>
          <p:nvPr>
            <p:ph type="dt" sz="half" idx="10"/>
          </p:nvPr>
        </p:nvSpPr>
        <p:spPr/>
        <p:txBody>
          <a:bodyPr/>
          <a:lstStyle/>
          <a:p>
            <a:fld id="{79342365-498D-4082-B506-E1CC5D64452C}" type="datetimeFigureOut">
              <a:rPr lang="es-ES" smtClean="0"/>
              <a:t>29/07/2016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82219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fecha 3"/>
          <p:cNvSpPr>
            <a:spLocks noGrp="1"/>
          </p:cNvSpPr>
          <p:nvPr>
            <p:ph type="dt" sz="half" idx="10"/>
          </p:nvPr>
        </p:nvSpPr>
        <p:spPr/>
        <p:txBody>
          <a:bodyPr/>
          <a:lstStyle/>
          <a:p>
            <a:fld id="{79342365-498D-4082-B506-E1CC5D64452C}" type="datetimeFigureOut">
              <a:rPr lang="es-ES" smtClean="0"/>
              <a:t>29/07/2016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198912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fecha 3"/>
          <p:cNvSpPr>
            <a:spLocks noGrp="1"/>
          </p:cNvSpPr>
          <p:nvPr>
            <p:ph type="dt" sz="half" idx="10"/>
          </p:nvPr>
        </p:nvSpPr>
        <p:spPr/>
        <p:txBody>
          <a:bodyPr/>
          <a:lstStyle/>
          <a:p>
            <a:fld id="{79342365-498D-4082-B506-E1CC5D64452C}" type="datetimeFigureOut">
              <a:rPr lang="es-ES" smtClean="0"/>
              <a:t>29/07/2016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245017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fecha 3"/>
          <p:cNvSpPr>
            <a:spLocks noGrp="1"/>
          </p:cNvSpPr>
          <p:nvPr>
            <p:ph type="dt" sz="half" idx="10"/>
          </p:nvPr>
        </p:nvSpPr>
        <p:spPr/>
        <p:txBody>
          <a:bodyPr/>
          <a:lstStyle/>
          <a:p>
            <a:fld id="{79342365-498D-4082-B506-E1CC5D64452C}" type="datetimeFigureOut">
              <a:rPr lang="es-ES" smtClean="0"/>
              <a:t>29/07/2016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317953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79342365-498D-4082-B506-E1CC5D64452C}" type="datetimeFigureOut">
              <a:rPr lang="es-ES" smtClean="0"/>
              <a:t>29/07/2016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286888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5" name="Marcador de fecha 4"/>
          <p:cNvSpPr>
            <a:spLocks noGrp="1"/>
          </p:cNvSpPr>
          <p:nvPr>
            <p:ph type="dt" sz="half" idx="10"/>
          </p:nvPr>
        </p:nvSpPr>
        <p:spPr/>
        <p:txBody>
          <a:bodyPr/>
          <a:lstStyle/>
          <a:p>
            <a:fld id="{79342365-498D-4082-B506-E1CC5D64452C}" type="datetimeFigureOut">
              <a:rPr lang="es-ES" smtClean="0"/>
              <a:t>29/07/2016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272395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7" name="Marcador de fecha 6"/>
          <p:cNvSpPr>
            <a:spLocks noGrp="1"/>
          </p:cNvSpPr>
          <p:nvPr>
            <p:ph type="dt" sz="half" idx="10"/>
          </p:nvPr>
        </p:nvSpPr>
        <p:spPr/>
        <p:txBody>
          <a:bodyPr/>
          <a:lstStyle/>
          <a:p>
            <a:fld id="{79342365-498D-4082-B506-E1CC5D64452C}" type="datetimeFigureOut">
              <a:rPr lang="es-ES" smtClean="0"/>
              <a:t>29/07/2016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1520117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
          </a:p>
        </p:txBody>
      </p:sp>
      <p:sp>
        <p:nvSpPr>
          <p:cNvPr id="3" name="Marcador de fecha 2"/>
          <p:cNvSpPr>
            <a:spLocks noGrp="1"/>
          </p:cNvSpPr>
          <p:nvPr>
            <p:ph type="dt" sz="half" idx="10"/>
          </p:nvPr>
        </p:nvSpPr>
        <p:spPr/>
        <p:txBody>
          <a:bodyPr/>
          <a:lstStyle/>
          <a:p>
            <a:fld id="{79342365-498D-4082-B506-E1CC5D64452C}" type="datetimeFigureOut">
              <a:rPr lang="es-ES" smtClean="0"/>
              <a:t>29/07/2016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42440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9342365-498D-4082-B506-E1CC5D64452C}" type="datetimeFigureOut">
              <a:rPr lang="es-ES" smtClean="0"/>
              <a:t>29/07/2016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1863819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79342365-498D-4082-B506-E1CC5D64452C}" type="datetimeFigureOut">
              <a:rPr lang="es-ES" smtClean="0"/>
              <a:t>29/07/2016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241490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79342365-498D-4082-B506-E1CC5D64452C}" type="datetimeFigureOut">
              <a:rPr lang="es-ES" smtClean="0"/>
              <a:t>29/07/2016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AF8FD4-EA3E-438B-BD79-C795473A6DD1}" type="slidenum">
              <a:rPr lang="es-ES" smtClean="0"/>
              <a:t>‹Nº›</a:t>
            </a:fld>
            <a:endParaRPr lang="es-ES"/>
          </a:p>
        </p:txBody>
      </p:sp>
    </p:spTree>
    <p:extLst>
      <p:ext uri="{BB962C8B-B14F-4D97-AF65-F5344CB8AC3E}">
        <p14:creationId xmlns:p14="http://schemas.microsoft.com/office/powerpoint/2010/main" val="294022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42365-498D-4082-B506-E1CC5D64452C}" type="datetimeFigureOut">
              <a:rPr lang="es-ES" smtClean="0"/>
              <a:t>29/07/2016</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AF8FD4-EA3E-438B-BD79-C795473A6DD1}" type="slidenum">
              <a:rPr lang="es-ES" smtClean="0"/>
              <a:t>‹Nº›</a:t>
            </a:fld>
            <a:endParaRPr lang="es-ES"/>
          </a:p>
        </p:txBody>
      </p:sp>
    </p:spTree>
    <p:extLst>
      <p:ext uri="{BB962C8B-B14F-4D97-AF65-F5344CB8AC3E}">
        <p14:creationId xmlns:p14="http://schemas.microsoft.com/office/powerpoint/2010/main" val="108295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dirty="0"/>
          </a:p>
        </p:txBody>
      </p:sp>
      <p:pic>
        <p:nvPicPr>
          <p:cNvPr id="4" name="Picture 4" descr="Abstract polygonal background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2667002"/>
            <a:ext cx="6858000" cy="121920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2" descr="http://static.wixstatic.com/media/ac21f6_484381882e644bd083664cb4307df6ec.png/v1/fill/w_285,h_110,al_c,usm_0.66_1.00_0.01/ac21f6_484381882e644bd083664cb4307df6ec.png"/>
          <p:cNvPicPr>
            <a:picLocks noChangeAspect="1" noChangeArrowheads="1"/>
          </p:cNvPicPr>
          <p:nvPr/>
        </p:nvPicPr>
        <p:blipFill rotWithShape="1">
          <a:blip r:embed="rId3">
            <a:extLst>
              <a:ext uri="{28A0092B-C50C-407E-A947-70E740481C1C}">
                <a14:useLocalDpi xmlns:a14="http://schemas.microsoft.com/office/drawing/2010/main" val="0"/>
              </a:ext>
            </a:extLst>
          </a:blip>
          <a:srcRect t="34546" r="41170" b="11204"/>
          <a:stretch/>
        </p:blipFill>
        <p:spPr bwMode="auto">
          <a:xfrm>
            <a:off x="1322880" y="1886068"/>
            <a:ext cx="4260622" cy="151642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322880" y="3298664"/>
            <a:ext cx="4260622" cy="523220"/>
          </a:xfrm>
          <a:prstGeom prst="rect">
            <a:avLst/>
          </a:prstGeom>
          <a:noFill/>
        </p:spPr>
        <p:txBody>
          <a:bodyPr wrap="square" rtlCol="0">
            <a:spAutoFit/>
          </a:bodyPr>
          <a:lstStyle/>
          <a:p>
            <a:pPr algn="ctr"/>
            <a:r>
              <a:rPr lang="es-ES" sz="2800" dirty="0" err="1">
                <a:solidFill>
                  <a:srgbClr val="1A52A4"/>
                </a:solidFill>
                <a:latin typeface="Typo Round Bold Demo" panose="02000500000000000000" pitchFamily="2" charset="0"/>
              </a:rPr>
              <a:t>Services</a:t>
            </a:r>
            <a:endParaRPr lang="es-ES" sz="2800" dirty="0">
              <a:solidFill>
                <a:srgbClr val="1A52A4"/>
              </a:solidFill>
              <a:latin typeface="Typo Round Bold Demo" panose="02000500000000000000" pitchFamily="2" charset="0"/>
            </a:endParaRPr>
          </a:p>
        </p:txBody>
      </p:sp>
      <p:pic>
        <p:nvPicPr>
          <p:cNvPr id="7" name="Picture 8" descr="https://d1oki86yop2pmf.cloudfront.net/assets/public/resources/google_apps_for_work-a8ab74dfdaa9bef75b08f79f7c0a9faf.png"/>
          <p:cNvPicPr>
            <a:picLocks noChangeAspect="1" noChangeArrowheads="1"/>
          </p:cNvPicPr>
          <p:nvPr/>
        </p:nvPicPr>
        <p:blipFill rotWithShape="1">
          <a:blip r:embed="rId4">
            <a:extLst>
              <a:ext uri="{28A0092B-C50C-407E-A947-70E740481C1C}">
                <a14:useLocalDpi xmlns:a14="http://schemas.microsoft.com/office/drawing/2010/main" val="0"/>
              </a:ext>
            </a:extLst>
          </a:blip>
          <a:srcRect t="29521"/>
          <a:stretch/>
        </p:blipFill>
        <p:spPr bwMode="auto">
          <a:xfrm>
            <a:off x="1322880" y="4320209"/>
            <a:ext cx="4260622" cy="5575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322880" y="3748591"/>
            <a:ext cx="4260622" cy="369332"/>
          </a:xfrm>
          <a:prstGeom prst="rect">
            <a:avLst/>
          </a:prstGeom>
          <a:noFill/>
        </p:spPr>
        <p:txBody>
          <a:bodyPr wrap="square" rtlCol="0">
            <a:spAutoFit/>
          </a:bodyPr>
          <a:lstStyle/>
          <a:p>
            <a:pPr algn="ctr"/>
            <a:r>
              <a:rPr lang="es-ES" dirty="0" err="1">
                <a:solidFill>
                  <a:srgbClr val="76828C"/>
                </a:solidFill>
                <a:latin typeface="Coolvetica Rg" panose="020B0603030602020004" pitchFamily="34" charset="0"/>
              </a:rPr>
              <a:t>Powered</a:t>
            </a:r>
            <a:r>
              <a:rPr lang="es-ES" dirty="0">
                <a:solidFill>
                  <a:srgbClr val="76828C"/>
                </a:solidFill>
                <a:latin typeface="Coolvetica Rg" panose="020B0603030602020004" pitchFamily="34" charset="0"/>
              </a:rPr>
              <a:t> </a:t>
            </a:r>
            <a:r>
              <a:rPr lang="es-ES" dirty="0" err="1">
                <a:solidFill>
                  <a:srgbClr val="76828C"/>
                </a:solidFill>
                <a:latin typeface="Coolvetica Rg" panose="020B0603030602020004" pitchFamily="34" charset="0"/>
              </a:rPr>
              <a:t>by</a:t>
            </a:r>
            <a:endParaRPr lang="es-ES" dirty="0">
              <a:solidFill>
                <a:srgbClr val="76828C"/>
              </a:solidFill>
              <a:latin typeface="Coolvetica Rg" panose="020B0603030602020004" pitchFamily="34" charset="0"/>
            </a:endParaRPr>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6000" y="1754715"/>
            <a:ext cx="4942383" cy="3503085"/>
          </a:xfrm>
          <a:prstGeom prst="rect">
            <a:avLst/>
          </a:prstGeom>
        </p:spPr>
      </p:pic>
      <p:pic>
        <p:nvPicPr>
          <p:cNvPr id="11" name="Picture 2" descr="https://scontent-mia1-1.xx.fbcdn.net/v/t1.0-9/10351528_917934774933787_7539687770577669111_n.jpg?oh=e5b3713af13239ab7c9a5d009da416d5&amp;oe=58269D77"/>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35" b="20435" l="48732" r="88768">
                        <a14:foregroundMark x1="52355" y1="15000" x2="52355" y2="15000"/>
                        <a14:foregroundMark x1="55254" y1="12826" x2="55254" y2="12826"/>
                        <a14:foregroundMark x1="59783" y1="10652" x2="59783" y2="10652"/>
                        <a14:foregroundMark x1="67391" y1="12826" x2="67391" y2="12826"/>
                        <a14:foregroundMark x1="68841" y1="11522" x2="68841" y2="11522"/>
                        <a14:foregroundMark x1="50543" y1="9130" x2="50543" y2="9130"/>
                        <a14:foregroundMark x1="53623" y1="8913" x2="53623" y2="8913"/>
                        <a14:foregroundMark x1="50725" y1="17609" x2="50725" y2="17609"/>
                        <a14:foregroundMark x1="54710" y1="18261" x2="54710" y2="18261"/>
                        <a14:foregroundMark x1="58152" y1="17609" x2="58152" y2="17609"/>
                        <a14:foregroundMark x1="61413" y1="17609" x2="61413" y2="17609"/>
                        <a14:foregroundMark x1="64674" y1="18261" x2="64674" y2="18261"/>
                        <a14:foregroundMark x1="68297" y1="18913" x2="68297" y2="18913"/>
                        <a14:foregroundMark x1="72464" y1="18261" x2="72464" y2="18261"/>
                      </a14:backgroundRemoval>
                    </a14:imgEffect>
                  </a14:imgLayer>
                </a14:imgProps>
              </a:ext>
              <a:ext uri="{28A0092B-C50C-407E-A947-70E740481C1C}">
                <a14:useLocalDpi xmlns:a14="http://schemas.microsoft.com/office/drawing/2010/main" val="0"/>
              </a:ext>
            </a:extLst>
          </a:blip>
          <a:srcRect l="73249" t="912" r="10251" b="79247"/>
          <a:stretch/>
        </p:blipFill>
        <p:spPr bwMode="auto">
          <a:xfrm>
            <a:off x="8727578" y="1881236"/>
            <a:ext cx="845944" cy="84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5482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contenido 2"/>
          <p:cNvSpPr>
            <a:spLocks noGrp="1"/>
          </p:cNvSpPr>
          <p:nvPr>
            <p:ph idx="1"/>
          </p:nvPr>
        </p:nvSpPr>
        <p:spPr>
          <a:xfrm>
            <a:off x="119270" y="59635"/>
            <a:ext cx="11966713" cy="6102626"/>
          </a:xfrm>
        </p:spPr>
        <p:txBody>
          <a:bodyPr>
            <a:noAutofit/>
          </a:bodyPr>
          <a:lstStyle/>
          <a:p>
            <a:pPr marL="0" indent="0">
              <a:buNone/>
            </a:pPr>
            <a:r>
              <a:rPr lang="es-ES" sz="4400" dirty="0">
                <a:latin typeface="Quenda Medium" panose="00000600000000000000" pitchFamily="50" charset="0"/>
              </a:rPr>
              <a:t>Este tipo de sistema no esta implementado en ninguna parte del estado de Tamaulipas, solo en ciudades centrales del país.</a:t>
            </a:r>
          </a:p>
        </p:txBody>
      </p:sp>
      <p:pic>
        <p:nvPicPr>
          <p:cNvPr id="2050" name="Picture 2" descr="top 5 tech tr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88" y="2061955"/>
            <a:ext cx="95250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05188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contenido 2"/>
          <p:cNvSpPr>
            <a:spLocks noGrp="1"/>
          </p:cNvSpPr>
          <p:nvPr>
            <p:ph idx="1"/>
          </p:nvPr>
        </p:nvSpPr>
        <p:spPr>
          <a:xfrm>
            <a:off x="119270" y="59635"/>
            <a:ext cx="11966713" cy="6102626"/>
          </a:xfrm>
        </p:spPr>
        <p:txBody>
          <a:bodyPr>
            <a:noAutofit/>
          </a:bodyPr>
          <a:lstStyle/>
          <a:p>
            <a:r>
              <a:rPr lang="es-ES" sz="4400" dirty="0" err="1">
                <a:effectLst>
                  <a:glow rad="139700">
                    <a:schemeClr val="accent4">
                      <a:satMod val="175000"/>
                      <a:alpha val="40000"/>
                    </a:schemeClr>
                  </a:glow>
                </a:effectLst>
                <a:latin typeface="Quenda Medium" panose="00000600000000000000" pitchFamily="50" charset="0"/>
              </a:rPr>
              <a:t>Urban</a:t>
            </a:r>
            <a:r>
              <a:rPr lang="es-ES" sz="4400" dirty="0">
                <a:effectLst>
                  <a:glow rad="139700">
                    <a:schemeClr val="accent4">
                      <a:satMod val="175000"/>
                      <a:alpha val="40000"/>
                    </a:schemeClr>
                  </a:glow>
                </a:effectLst>
                <a:latin typeface="Quenda Medium" panose="00000600000000000000" pitchFamily="50" charset="0"/>
              </a:rPr>
              <a:t> </a:t>
            </a:r>
            <a:r>
              <a:rPr lang="es-ES" sz="4400" dirty="0" err="1">
                <a:effectLst>
                  <a:glow rad="139700">
                    <a:schemeClr val="accent4">
                      <a:satMod val="175000"/>
                      <a:alpha val="40000"/>
                    </a:schemeClr>
                  </a:glow>
                </a:effectLst>
                <a:latin typeface="Quenda Medium" panose="00000600000000000000" pitchFamily="50" charset="0"/>
              </a:rPr>
              <a:t>Services</a:t>
            </a:r>
            <a:r>
              <a:rPr lang="es-ES" sz="4400" dirty="0">
                <a:effectLst>
                  <a:glow rad="139700">
                    <a:schemeClr val="accent4">
                      <a:satMod val="175000"/>
                      <a:alpha val="40000"/>
                    </a:schemeClr>
                  </a:glow>
                </a:effectLst>
                <a:latin typeface="Quenda Medium" panose="00000600000000000000" pitchFamily="50" charset="0"/>
              </a:rPr>
              <a:t> esta implementado con varias herramientas de desarrollo de software las cuales son java(Android), </a:t>
            </a:r>
            <a:r>
              <a:rPr lang="es-ES" sz="4400" dirty="0" err="1">
                <a:effectLst>
                  <a:glow rad="139700">
                    <a:schemeClr val="accent4">
                      <a:satMod val="175000"/>
                      <a:alpha val="40000"/>
                    </a:schemeClr>
                  </a:glow>
                </a:effectLst>
                <a:latin typeface="Quenda Medium" panose="00000600000000000000" pitchFamily="50" charset="0"/>
              </a:rPr>
              <a:t>php</a:t>
            </a:r>
            <a:r>
              <a:rPr lang="es-ES" sz="4400" dirty="0">
                <a:effectLst>
                  <a:glow rad="139700">
                    <a:schemeClr val="accent4">
                      <a:satMod val="175000"/>
                      <a:alpha val="40000"/>
                    </a:schemeClr>
                  </a:glow>
                </a:effectLst>
                <a:latin typeface="Quenda Medium" panose="00000600000000000000" pitchFamily="50" charset="0"/>
              </a:rPr>
              <a:t>, </a:t>
            </a:r>
            <a:r>
              <a:rPr lang="es-ES" sz="4400" dirty="0" err="1">
                <a:effectLst>
                  <a:glow rad="139700">
                    <a:schemeClr val="accent4">
                      <a:satMod val="175000"/>
                      <a:alpha val="40000"/>
                    </a:schemeClr>
                  </a:glow>
                </a:effectLst>
                <a:latin typeface="Quenda Medium" panose="00000600000000000000" pitchFamily="50" charset="0"/>
              </a:rPr>
              <a:t>MySQL</a:t>
            </a:r>
            <a:r>
              <a:rPr lang="es-ES" sz="4400" dirty="0">
                <a:effectLst>
                  <a:glow rad="139700">
                    <a:schemeClr val="accent4">
                      <a:satMod val="175000"/>
                      <a:alpha val="40000"/>
                    </a:schemeClr>
                  </a:glow>
                </a:effectLst>
                <a:latin typeface="Quenda Medium" panose="00000600000000000000" pitchFamily="50" charset="0"/>
              </a:rPr>
              <a:t>, html5 y Google Apps </a:t>
            </a:r>
            <a:r>
              <a:rPr lang="es-ES" sz="4400" dirty="0" err="1">
                <a:effectLst>
                  <a:glow rad="139700">
                    <a:schemeClr val="accent4">
                      <a:satMod val="175000"/>
                      <a:alpha val="40000"/>
                    </a:schemeClr>
                  </a:glow>
                </a:effectLst>
                <a:latin typeface="Quenda Medium" panose="00000600000000000000" pitchFamily="50" charset="0"/>
              </a:rPr>
              <a:t>for</a:t>
            </a:r>
            <a:r>
              <a:rPr lang="es-ES" sz="4400" dirty="0">
                <a:effectLst>
                  <a:glow rad="139700">
                    <a:schemeClr val="accent4">
                      <a:satMod val="175000"/>
                      <a:alpha val="40000"/>
                    </a:schemeClr>
                  </a:glow>
                </a:effectLst>
                <a:latin typeface="Quenda Medium" panose="00000600000000000000" pitchFamily="50" charset="0"/>
              </a:rPr>
              <a:t> </a:t>
            </a:r>
            <a:r>
              <a:rPr lang="es-ES" sz="4400" dirty="0" err="1">
                <a:effectLst>
                  <a:glow rad="139700">
                    <a:schemeClr val="accent4">
                      <a:satMod val="175000"/>
                      <a:alpha val="40000"/>
                    </a:schemeClr>
                  </a:glow>
                </a:effectLst>
                <a:latin typeface="Quenda Medium" panose="00000600000000000000" pitchFamily="50" charset="0"/>
              </a:rPr>
              <a:t>Work</a:t>
            </a:r>
            <a:r>
              <a:rPr lang="es-ES" sz="4400" dirty="0">
                <a:effectLst>
                  <a:glow rad="139700">
                    <a:schemeClr val="accent4">
                      <a:satMod val="175000"/>
                      <a:alpha val="40000"/>
                    </a:schemeClr>
                  </a:glow>
                </a:effectLst>
                <a:latin typeface="Quenda Medium" panose="00000600000000000000" pitchFamily="50" charset="0"/>
              </a:rPr>
              <a:t> la cual fue una herramienta fundamental para el trazado de mapas. </a:t>
            </a:r>
          </a:p>
        </p:txBody>
      </p:sp>
      <p:pic>
        <p:nvPicPr>
          <p:cNvPr id="3074" name="Picture 2" descr="https://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662" y="4197625"/>
            <a:ext cx="2312504" cy="23125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itbigboss.com/Images/Icons/img_java_andro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36" y="4203837"/>
            <a:ext cx="2447925" cy="2190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6/62/MySQL.svg/1280px-MySQL.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4561" y="4598503"/>
            <a:ext cx="2687267" cy="13898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pngall.com/wp-content/uploads/2016/05/PHP-Logo-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4303" y="3367086"/>
            <a:ext cx="2673766" cy="137719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upload.wikimedia.org/wikipedia/en/f/fc/Google_Developer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0369" y="4908272"/>
            <a:ext cx="4541634" cy="108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0283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contenido 2"/>
          <p:cNvSpPr>
            <a:spLocks noGrp="1"/>
          </p:cNvSpPr>
          <p:nvPr>
            <p:ph idx="1"/>
          </p:nvPr>
        </p:nvSpPr>
        <p:spPr>
          <a:xfrm>
            <a:off x="5499652" y="569843"/>
            <a:ext cx="6228522" cy="5607120"/>
          </a:xfrm>
        </p:spPr>
        <p:txBody>
          <a:bodyPr>
            <a:normAutofit lnSpcReduction="10000"/>
          </a:bodyPr>
          <a:lstStyle/>
          <a:p>
            <a:r>
              <a:rPr lang="es-ES" sz="4400" dirty="0" err="1">
                <a:latin typeface="Quenda Medium" panose="00000600000000000000" pitchFamily="50" charset="0"/>
              </a:rPr>
              <a:t>Urban</a:t>
            </a:r>
            <a:r>
              <a:rPr lang="es-ES" sz="4400" dirty="0">
                <a:latin typeface="Quenda Medium" panose="00000600000000000000" pitchFamily="50" charset="0"/>
              </a:rPr>
              <a:t> </a:t>
            </a:r>
            <a:r>
              <a:rPr lang="es-ES" sz="4400" dirty="0" err="1">
                <a:latin typeface="Quenda Medium" panose="00000600000000000000" pitchFamily="50" charset="0"/>
              </a:rPr>
              <a:t>Services</a:t>
            </a:r>
            <a:r>
              <a:rPr lang="es-ES" sz="4400" dirty="0">
                <a:latin typeface="Quenda Medium" panose="00000600000000000000" pitchFamily="50" charset="0"/>
              </a:rPr>
              <a:t> son herramientas que por medio de las TI atrae a nuevos clientes y a los actuales ayuda a preservarlos mediante aplicaciones de fácil acceso a los usuarios, enfocado en el transporte publico.</a:t>
            </a:r>
          </a:p>
          <a:p>
            <a:endParaRPr lang="es-ES" sz="4400" dirty="0">
              <a:latin typeface="Quenda Medium" panose="00000600000000000000" pitchFamily="50" charset="0"/>
            </a:endParaRPr>
          </a:p>
        </p:txBody>
      </p:sp>
      <p:pic>
        <p:nvPicPr>
          <p:cNvPr id="1026" name="Picture 2" descr="https://www.finance.nsw.gov.au/ict/sites/default/files/Realtime_bus_ap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7009"/>
            <a:ext cx="5385186" cy="371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8476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p:cNvSpPr txBox="1"/>
          <p:nvPr/>
        </p:nvSpPr>
        <p:spPr>
          <a:xfrm>
            <a:off x="0" y="305068"/>
            <a:ext cx="6281530" cy="6247864"/>
          </a:xfrm>
          <a:prstGeom prst="rect">
            <a:avLst/>
          </a:prstGeom>
          <a:noFill/>
        </p:spPr>
        <p:txBody>
          <a:bodyPr wrap="square" rtlCol="0">
            <a:spAutoFit/>
          </a:bodyPr>
          <a:lstStyle/>
          <a:p>
            <a:r>
              <a:rPr lang="es-ES" sz="4000" dirty="0">
                <a:latin typeface="Quenda Medium" panose="00000600000000000000" pitchFamily="50" charset="0"/>
              </a:rPr>
              <a:t>Se implementaron dos opciones para el uso de los usuarios, la App y la Web, la función de principal de los dos programas es señalar las 5 principales rutas del transporte desde su salida inicial asta su destino final del autobús.</a:t>
            </a:r>
          </a:p>
        </p:txBody>
      </p:sp>
      <p:grpSp>
        <p:nvGrpSpPr>
          <p:cNvPr id="11" name="Grupo 10"/>
          <p:cNvGrpSpPr/>
          <p:nvPr/>
        </p:nvGrpSpPr>
        <p:grpSpPr>
          <a:xfrm>
            <a:off x="8044070" y="2941982"/>
            <a:ext cx="4134677" cy="3217967"/>
            <a:chOff x="5738190" y="997074"/>
            <a:chExt cx="6440557" cy="5162876"/>
          </a:xfrm>
        </p:grpSpPr>
        <p:pic>
          <p:nvPicPr>
            <p:cNvPr id="8" name="Imagen 7"/>
            <p:cNvPicPr>
              <a:picLocks noChangeAspect="1"/>
            </p:cNvPicPr>
            <p:nvPr/>
          </p:nvPicPr>
          <p:blipFill>
            <a:blip r:embed="rId3"/>
            <a:stretch>
              <a:fillRect/>
            </a:stretch>
          </p:blipFill>
          <p:spPr>
            <a:xfrm>
              <a:off x="6745357" y="1428751"/>
              <a:ext cx="4945990" cy="2932616"/>
            </a:xfrm>
            <a:prstGeom prst="rect">
              <a:avLst/>
            </a:prstGeom>
          </p:spPr>
        </p:pic>
        <p:pic>
          <p:nvPicPr>
            <p:cNvPr id="9" name="Picture 8" descr="http://pngimg.com/upload/laptop_PNG5910.png"/>
            <p:cNvPicPr>
              <a:picLocks noChangeAspect="1" noChangeArrowheads="1"/>
            </p:cNvPicPr>
            <p:nvPr/>
          </p:nvPicPr>
          <p:blipFill rotWithShape="1">
            <a:blip r:embed="rId4">
              <a:extLst>
                <a:ext uri="{28A0092B-C50C-407E-A947-70E740481C1C}">
                  <a14:useLocalDpi xmlns:a14="http://schemas.microsoft.com/office/drawing/2010/main" val="0"/>
                </a:ext>
              </a:extLst>
            </a:blip>
            <a:srcRect r="9091"/>
            <a:stretch/>
          </p:blipFill>
          <p:spPr bwMode="auto">
            <a:xfrm>
              <a:off x="5738190" y="997074"/>
              <a:ext cx="6440557" cy="5162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freeiconspng.com/uploads/-clipart-image-of-a-black-and-white-cursor-hand-with-pointer-finger-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99809">
              <a:off x="10015460" y="1801401"/>
              <a:ext cx="386230" cy="489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o 14"/>
          <p:cNvGrpSpPr/>
          <p:nvPr/>
        </p:nvGrpSpPr>
        <p:grpSpPr>
          <a:xfrm>
            <a:off x="6003083" y="1"/>
            <a:ext cx="2531317" cy="4744278"/>
            <a:chOff x="0" y="2814392"/>
            <a:chExt cx="3233681" cy="6193341"/>
          </a:xfrm>
        </p:grpSpPr>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791" y="3484008"/>
              <a:ext cx="2691920" cy="4690176"/>
            </a:xfrm>
            <a:prstGeom prst="rect">
              <a:avLst/>
            </a:prstGeom>
          </p:spPr>
        </p:pic>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19176" t="7852" r="13563" b="5301"/>
            <a:stretch/>
          </p:blipFill>
          <p:spPr>
            <a:xfrm>
              <a:off x="0" y="2814392"/>
              <a:ext cx="3233681" cy="6193341"/>
            </a:xfrm>
            <a:prstGeom prst="rect">
              <a:avLst/>
            </a:prstGeom>
          </p:spPr>
        </p:pic>
      </p:grpSp>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4818" y="512946"/>
            <a:ext cx="1805304" cy="18465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7238788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contenido 1"/>
          <p:cNvSpPr>
            <a:spLocks noGrp="1"/>
          </p:cNvSpPr>
          <p:nvPr>
            <p:ph idx="1"/>
          </p:nvPr>
        </p:nvSpPr>
        <p:spPr/>
        <p:txBody>
          <a:bodyPr/>
          <a:lstStyle/>
          <a:p>
            <a:endParaRPr lang="es-ES"/>
          </a:p>
        </p:txBody>
      </p:sp>
      <p:pic>
        <p:nvPicPr>
          <p:cNvPr id="6" name="Imagen 5"/>
          <p:cNvPicPr>
            <a:picLocks noChangeAspect="1"/>
          </p:cNvPicPr>
          <p:nvPr/>
        </p:nvPicPr>
        <p:blipFill>
          <a:blip r:embed="rId3"/>
          <a:stretch>
            <a:fillRect/>
          </a:stretch>
        </p:blipFill>
        <p:spPr>
          <a:xfrm>
            <a:off x="522524" y="72639"/>
            <a:ext cx="4322431" cy="3457944"/>
          </a:xfrm>
          <a:prstGeom prst="rect">
            <a:avLst/>
          </a:prstGeom>
        </p:spPr>
      </p:pic>
      <p:pic>
        <p:nvPicPr>
          <p:cNvPr id="8" name="Imagen 7"/>
          <p:cNvPicPr>
            <a:picLocks noChangeAspect="1"/>
          </p:cNvPicPr>
          <p:nvPr/>
        </p:nvPicPr>
        <p:blipFill>
          <a:blip r:embed="rId4"/>
          <a:stretch>
            <a:fillRect/>
          </a:stretch>
        </p:blipFill>
        <p:spPr>
          <a:xfrm>
            <a:off x="3684896" y="2538485"/>
            <a:ext cx="8507105" cy="4319516"/>
          </a:xfrm>
          <a:prstGeom prst="rect">
            <a:avLst/>
          </a:prstGeom>
        </p:spPr>
      </p:pic>
    </p:spTree>
    <p:extLst>
      <p:ext uri="{BB962C8B-B14F-4D97-AF65-F5344CB8AC3E}">
        <p14:creationId xmlns:p14="http://schemas.microsoft.com/office/powerpoint/2010/main" val="37665096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Marcador de conteni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6270" y="-8457"/>
            <a:ext cx="3862381" cy="6866457"/>
          </a:xfr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396" y="0"/>
            <a:ext cx="3857625" cy="6858000"/>
          </a:xfrm>
          <a:prstGeom prst="rect">
            <a:avLst/>
          </a:prstGeom>
        </p:spPr>
      </p:pic>
    </p:spTree>
    <p:extLst>
      <p:ext uri="{BB962C8B-B14F-4D97-AF65-F5344CB8AC3E}">
        <p14:creationId xmlns:p14="http://schemas.microsoft.com/office/powerpoint/2010/main" val="27379150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contenido 2"/>
          <p:cNvSpPr>
            <a:spLocks noGrp="1"/>
          </p:cNvSpPr>
          <p:nvPr>
            <p:ph idx="1"/>
          </p:nvPr>
        </p:nvSpPr>
        <p:spPr>
          <a:xfrm>
            <a:off x="297552" y="137803"/>
            <a:ext cx="11521409" cy="4515678"/>
          </a:xfrm>
        </p:spPr>
        <p:txBody>
          <a:bodyPr>
            <a:normAutofit/>
          </a:bodyPr>
          <a:lstStyle/>
          <a:p>
            <a:pPr marL="0" indent="0" algn="ctr">
              <a:buNone/>
            </a:pPr>
            <a:r>
              <a:rPr lang="es-ES" sz="4800" dirty="0">
                <a:latin typeface="Quenda Medium" panose="00000600000000000000" pitchFamily="50" charset="0"/>
              </a:rPr>
              <a:t>Además de señalar cada una de las paradas detalladamente de cada ruta.</a:t>
            </a:r>
          </a:p>
        </p:txBody>
      </p:sp>
      <p:pic>
        <p:nvPicPr>
          <p:cNvPr id="5" name="Imagen 4"/>
          <p:cNvPicPr>
            <a:picLocks noChangeAspect="1"/>
          </p:cNvPicPr>
          <p:nvPr/>
        </p:nvPicPr>
        <p:blipFill>
          <a:blip r:embed="rId3"/>
          <a:stretch>
            <a:fillRect/>
          </a:stretch>
        </p:blipFill>
        <p:spPr>
          <a:xfrm>
            <a:off x="297553" y="1781923"/>
            <a:ext cx="8342864" cy="4723778"/>
          </a:xfrm>
          <a:prstGeom prst="rect">
            <a:avLst/>
          </a:prstGeom>
        </p:spPr>
      </p:pic>
      <p:pic>
        <p:nvPicPr>
          <p:cNvPr id="6" name="Imagen 5"/>
          <p:cNvPicPr>
            <a:picLocks noChangeAspect="1"/>
          </p:cNvPicPr>
          <p:nvPr/>
        </p:nvPicPr>
        <p:blipFill>
          <a:blip r:embed="rId4">
            <a:extLst>
              <a:ext uri="{BEBA8EAE-BF5A-486C-A8C5-ECC9F3942E4B}">
                <a14:imgProps xmlns:a14="http://schemas.microsoft.com/office/drawing/2010/main">
                  <a14:imgLayer r:embed="rId5">
                    <a14:imgEffect>
                      <a14:backgroundRemoval t="2773" b="98695" l="9920" r="89544"/>
                    </a14:imgEffect>
                  </a14:imgLayer>
                </a14:imgProps>
              </a:ext>
              <a:ext uri="{28A0092B-C50C-407E-A947-70E740481C1C}">
                <a14:useLocalDpi xmlns:a14="http://schemas.microsoft.com/office/drawing/2010/main" val="0"/>
              </a:ext>
            </a:extLst>
          </a:blip>
          <a:stretch>
            <a:fillRect/>
          </a:stretch>
        </p:blipFill>
        <p:spPr>
          <a:xfrm>
            <a:off x="8704128" y="1249978"/>
            <a:ext cx="3412385" cy="5608022"/>
          </a:xfrm>
          <a:prstGeom prst="rect">
            <a:avLst/>
          </a:prstGeom>
        </p:spPr>
      </p:pic>
    </p:spTree>
    <p:extLst>
      <p:ext uri="{BB962C8B-B14F-4D97-AF65-F5344CB8AC3E}">
        <p14:creationId xmlns:p14="http://schemas.microsoft.com/office/powerpoint/2010/main" val="393806724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contenido 2"/>
          <p:cNvSpPr>
            <a:spLocks noGrp="1"/>
          </p:cNvSpPr>
          <p:nvPr>
            <p:ph idx="1"/>
          </p:nvPr>
        </p:nvSpPr>
        <p:spPr>
          <a:xfrm>
            <a:off x="-2" y="-1"/>
            <a:ext cx="12192001" cy="3776871"/>
          </a:xfrm>
        </p:spPr>
        <p:txBody>
          <a:bodyPr>
            <a:noAutofit/>
          </a:bodyPr>
          <a:lstStyle/>
          <a:p>
            <a:pPr marL="0" indent="0" algn="ctr">
              <a:buNone/>
            </a:pPr>
            <a:r>
              <a:rPr lang="es-ES" sz="3600" dirty="0">
                <a:latin typeface="Quenda Medium" panose="00000600000000000000" pitchFamily="50" charset="0"/>
              </a:rPr>
              <a:t>Cabe destacar que cuenta con una base de usuarios, ya que para proporcionar el servicio es necesario su registro, además la base de datos ayuda a mantener un control estadístico de los mismos para la compañía en cuestión.</a:t>
            </a:r>
          </a:p>
        </p:txBody>
      </p:sp>
      <p:pic>
        <p:nvPicPr>
          <p:cNvPr id="6" name="Imagen 5"/>
          <p:cNvPicPr>
            <a:picLocks noChangeAspect="1"/>
          </p:cNvPicPr>
          <p:nvPr/>
        </p:nvPicPr>
        <p:blipFill>
          <a:blip r:embed="rId3">
            <a:extLst>
              <a:ext uri="{BEBA8EAE-BF5A-486C-A8C5-ECC9F3942E4B}">
                <a14:imgProps xmlns:a14="http://schemas.microsoft.com/office/drawing/2010/main">
                  <a14:imgLayer r:embed="rId4">
                    <a14:imgEffect>
                      <a14:backgroundRemoval t="1945" b="99190" l="9704" r="89488">
                        <a14:foregroundMark x1="38005" y1="39708" x2="63342" y2="41005"/>
                        <a14:foregroundMark x1="43666" y1="47002" x2="43666" y2="47002"/>
                        <a14:foregroundMark x1="40970" y1="46191" x2="57412" y2="45057"/>
                      </a14:backgroundRemoval>
                    </a14:imgEffect>
                  </a14:imgLayer>
                </a14:imgProps>
              </a:ext>
              <a:ext uri="{28A0092B-C50C-407E-A947-70E740481C1C}">
                <a14:useLocalDpi xmlns:a14="http://schemas.microsoft.com/office/drawing/2010/main" val="0"/>
              </a:ext>
            </a:extLst>
          </a:blip>
          <a:stretch>
            <a:fillRect/>
          </a:stretch>
        </p:blipFill>
        <p:spPr>
          <a:xfrm>
            <a:off x="4625732" y="1749288"/>
            <a:ext cx="3071851" cy="5108712"/>
          </a:xfrm>
          <a:prstGeom prst="rect">
            <a:avLst/>
          </a:prstGeom>
        </p:spPr>
      </p:pic>
      <p:pic>
        <p:nvPicPr>
          <p:cNvPr id="7" name="Imagen 6"/>
          <p:cNvPicPr>
            <a:picLocks noChangeAspect="1"/>
          </p:cNvPicPr>
          <p:nvPr/>
        </p:nvPicPr>
        <p:blipFill>
          <a:blip r:embed="rId5">
            <a:extLst>
              <a:ext uri="{BEBA8EAE-BF5A-486C-A8C5-ECC9F3942E4B}">
                <a14:imgProps xmlns:a14="http://schemas.microsoft.com/office/drawing/2010/main">
                  <a14:imgLayer r:embed="rId6">
                    <a14:imgEffect>
                      <a14:backgroundRemoval t="4700" b="99190" l="9920" r="89544">
                        <a14:foregroundMark x1="31903" y1="47974" x2="69169" y2="49109"/>
                      </a14:backgroundRemoval>
                    </a14:imgEffect>
                  </a14:imgLayer>
                </a14:imgProps>
              </a:ext>
              <a:ext uri="{28A0092B-C50C-407E-A947-70E740481C1C}">
                <a14:useLocalDpi xmlns:a14="http://schemas.microsoft.com/office/drawing/2010/main" val="0"/>
              </a:ext>
            </a:extLst>
          </a:blip>
          <a:stretch>
            <a:fillRect/>
          </a:stretch>
        </p:blipFill>
        <p:spPr>
          <a:xfrm>
            <a:off x="629219" y="1749288"/>
            <a:ext cx="3002163" cy="4966044"/>
          </a:xfrm>
          <a:prstGeom prst="rect">
            <a:avLst/>
          </a:prstGeom>
        </p:spPr>
      </p:pic>
      <p:pic>
        <p:nvPicPr>
          <p:cNvPr id="8" name="Imagen 7"/>
          <p:cNvPicPr>
            <a:picLocks noChangeAspect="1"/>
          </p:cNvPicPr>
          <p:nvPr/>
        </p:nvPicPr>
        <p:blipFill>
          <a:blip r:embed="rId7">
            <a:extLst>
              <a:ext uri="{BEBA8EAE-BF5A-486C-A8C5-ECC9F3942E4B}">
                <a14:imgProps xmlns:a14="http://schemas.microsoft.com/office/drawing/2010/main">
                  <a14:imgLayer r:embed="rId8">
                    <a14:imgEffect>
                      <a14:backgroundRemoval t="2773" b="98532" l="9920" r="89544">
                        <a14:foregroundMark x1="37265" y1="42414" x2="65684" y2="42904"/>
                      </a14:backgroundRemoval>
                    </a14:imgEffect>
                  </a14:imgLayer>
                </a14:imgProps>
              </a:ext>
              <a:ext uri="{28A0092B-C50C-407E-A947-70E740481C1C}">
                <a14:useLocalDpi xmlns:a14="http://schemas.microsoft.com/office/drawing/2010/main" val="0"/>
              </a:ext>
            </a:extLst>
          </a:blip>
          <a:stretch>
            <a:fillRect/>
          </a:stretch>
        </p:blipFill>
        <p:spPr>
          <a:xfrm>
            <a:off x="8257115" y="1749288"/>
            <a:ext cx="3108564" cy="5108712"/>
          </a:xfrm>
          <a:prstGeom prst="rect">
            <a:avLst/>
          </a:prstGeom>
        </p:spPr>
      </p:pic>
    </p:spTree>
    <p:extLst>
      <p:ext uri="{BB962C8B-B14F-4D97-AF65-F5344CB8AC3E}">
        <p14:creationId xmlns:p14="http://schemas.microsoft.com/office/powerpoint/2010/main" val="8686193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contenido 2"/>
          <p:cNvSpPr>
            <a:spLocks noGrp="1"/>
          </p:cNvSpPr>
          <p:nvPr>
            <p:ph idx="1"/>
          </p:nvPr>
        </p:nvSpPr>
        <p:spPr>
          <a:xfrm>
            <a:off x="5857461" y="0"/>
            <a:ext cx="6334539" cy="6858000"/>
          </a:xfrm>
        </p:spPr>
        <p:txBody>
          <a:bodyPr>
            <a:noAutofit/>
          </a:bodyPr>
          <a:lstStyle/>
          <a:p>
            <a:pPr marL="0" indent="0">
              <a:buNone/>
            </a:pPr>
            <a:r>
              <a:rPr lang="es-ES" sz="4000" dirty="0">
                <a:latin typeface="Quenda Medium" panose="00000600000000000000" pitchFamily="50" charset="0"/>
              </a:rPr>
              <a:t>El proyecto sigue en calidad de prototipo ya que la implementación final es un acuerdo con la compañía para proporcionarnos los datos de localización (con los que ya cuenta la compañía) de sus autobuses y mostrarlos en tiempo real con su ubicación en el mapa.</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396" y="0"/>
            <a:ext cx="3857625" cy="6858000"/>
          </a:xfrm>
          <a:prstGeom prst="rect">
            <a:avLst/>
          </a:prstGeom>
        </p:spPr>
      </p:pic>
      <p:pic>
        <p:nvPicPr>
          <p:cNvPr id="7"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233" y="5618921"/>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162" y="4669679"/>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162" y="3865355"/>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63" y="1340816"/>
            <a:ext cx="286245" cy="289837"/>
          </a:xfrm>
          <a:prstGeom prst="rect">
            <a:avLst/>
          </a:prstGeom>
          <a:noFill/>
          <a:extLst>
            <a:ext uri="{909E8E84-426E-40DD-AFC4-6F175D3DCCD1}">
              <a14:hiddenFill xmlns:a14="http://schemas.microsoft.com/office/drawing/2010/main">
                <a:solidFill>
                  <a:srgbClr val="FFFFFF"/>
                </a:solidFill>
              </a14:hiddenFill>
            </a:ext>
          </a:extLst>
        </p:spPr>
      </p:pic>
      <p:sp>
        <p:nvSpPr>
          <p:cNvPr id="11" name="Bocadillo: rectángulo con esquinas redondeadas 10"/>
          <p:cNvSpPr/>
          <p:nvPr/>
        </p:nvSpPr>
        <p:spPr>
          <a:xfrm>
            <a:off x="2067340" y="1855304"/>
            <a:ext cx="944624" cy="331305"/>
          </a:xfrm>
          <a:prstGeom prst="wedgeRoundRectCallout">
            <a:avLst>
              <a:gd name="adj1" fmla="val 56321"/>
              <a:gd name="adj2" fmla="val -1197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Pedrera</a:t>
            </a:r>
          </a:p>
        </p:txBody>
      </p:sp>
      <p:sp>
        <p:nvSpPr>
          <p:cNvPr id="12" name="Bocadillo: rectángulo con esquinas redondeadas 11"/>
          <p:cNvSpPr/>
          <p:nvPr/>
        </p:nvSpPr>
        <p:spPr>
          <a:xfrm>
            <a:off x="3983355" y="3442459"/>
            <a:ext cx="944624" cy="331305"/>
          </a:xfrm>
          <a:prstGeom prst="wedgeRoundRectCallout">
            <a:avLst>
              <a:gd name="adj1" fmla="val -46091"/>
              <a:gd name="adj2" fmla="val 1122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Haciendas</a:t>
            </a:r>
          </a:p>
        </p:txBody>
      </p:sp>
    </p:spTree>
    <p:extLst>
      <p:ext uri="{BB962C8B-B14F-4D97-AF65-F5344CB8AC3E}">
        <p14:creationId xmlns:p14="http://schemas.microsoft.com/office/powerpoint/2010/main" val="271635248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contenido 2"/>
          <p:cNvSpPr>
            <a:spLocks noGrp="1"/>
          </p:cNvSpPr>
          <p:nvPr>
            <p:ph idx="1"/>
          </p:nvPr>
        </p:nvSpPr>
        <p:spPr>
          <a:xfrm>
            <a:off x="6718852" y="59635"/>
            <a:ext cx="5367131" cy="6102626"/>
          </a:xfrm>
        </p:spPr>
        <p:txBody>
          <a:bodyPr>
            <a:noAutofit/>
          </a:bodyPr>
          <a:lstStyle/>
          <a:p>
            <a:pPr marL="0" indent="0">
              <a:buNone/>
            </a:pPr>
            <a:r>
              <a:rPr lang="es-ES" sz="5400" dirty="0">
                <a:latin typeface="Quenda Medium" panose="00000600000000000000" pitchFamily="50" charset="0"/>
              </a:rPr>
              <a:t>Además de calcular el aproximado de tiempo en la parada seleccionada por el usuario según la ruta a utilizar.</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396" y="0"/>
            <a:ext cx="3857625" cy="6858000"/>
          </a:xfrm>
          <a:prstGeom prst="rect">
            <a:avLst/>
          </a:prstGeom>
        </p:spPr>
      </p:pic>
      <p:pic>
        <p:nvPicPr>
          <p:cNvPr id="7"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233" y="5618921"/>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162" y="4669679"/>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162" y="3865355"/>
            <a:ext cx="286245" cy="2898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s.seaicons.com/wp-content/uploads/2015/11/bu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63" y="1340816"/>
            <a:ext cx="286245" cy="289837"/>
          </a:xfrm>
          <a:prstGeom prst="rect">
            <a:avLst/>
          </a:prstGeom>
          <a:noFill/>
          <a:extLst>
            <a:ext uri="{909E8E84-426E-40DD-AFC4-6F175D3DCCD1}">
              <a14:hiddenFill xmlns:a14="http://schemas.microsoft.com/office/drawing/2010/main">
                <a:solidFill>
                  <a:srgbClr val="FFFFFF"/>
                </a:solidFill>
              </a14:hiddenFill>
            </a:ext>
          </a:extLst>
        </p:spPr>
      </p:pic>
      <p:sp>
        <p:nvSpPr>
          <p:cNvPr id="11" name="Bocadillo: rectángulo con esquinas redondeadas 10"/>
          <p:cNvSpPr/>
          <p:nvPr/>
        </p:nvSpPr>
        <p:spPr>
          <a:xfrm>
            <a:off x="1524000" y="2640164"/>
            <a:ext cx="1631085" cy="884914"/>
          </a:xfrm>
          <a:prstGeom prst="wedgeRoundRectCallout">
            <a:avLst>
              <a:gd name="adj1" fmla="val 72122"/>
              <a:gd name="adj2" fmla="val 641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t>Parada HEB Hidalgo</a:t>
            </a:r>
          </a:p>
          <a:p>
            <a:pPr algn="ctr"/>
            <a:r>
              <a:rPr lang="es-ES" sz="1100" dirty="0"/>
              <a:t>Azteca-16:03 Min </a:t>
            </a:r>
            <a:r>
              <a:rPr lang="es-ES" sz="1100" dirty="0" err="1"/>
              <a:t>aprox</a:t>
            </a:r>
            <a:endParaRPr lang="es-ES" sz="1100" dirty="0"/>
          </a:p>
          <a:p>
            <a:pPr algn="ctr"/>
            <a:r>
              <a:rPr lang="es-ES" sz="1000" dirty="0"/>
              <a:t>Haciendas-8:25 Min </a:t>
            </a:r>
            <a:r>
              <a:rPr lang="es-ES" sz="1000" dirty="0" err="1"/>
              <a:t>aprox</a:t>
            </a:r>
            <a:endParaRPr lang="es-ES" sz="1000" dirty="0"/>
          </a:p>
          <a:p>
            <a:pPr algn="ctr"/>
            <a:r>
              <a:rPr lang="es-ES" sz="1000" dirty="0"/>
              <a:t>Infonavit-35:20 Min </a:t>
            </a:r>
            <a:r>
              <a:rPr lang="es-ES" sz="1000" dirty="0" err="1"/>
              <a:t>aprox</a:t>
            </a:r>
            <a:endParaRPr lang="es-ES" sz="1000" dirty="0"/>
          </a:p>
        </p:txBody>
      </p:sp>
    </p:spTree>
    <p:extLst>
      <p:ext uri="{BB962C8B-B14F-4D97-AF65-F5344CB8AC3E}">
        <p14:creationId xmlns:p14="http://schemas.microsoft.com/office/powerpoint/2010/main" val="12292676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279</Words>
  <Application>Microsoft Office PowerPoint</Application>
  <PresentationFormat>Panorámica</PresentationFormat>
  <Paragraphs>16</Paragraphs>
  <Slides>11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Calibri</vt:lpstr>
      <vt:lpstr>Calibri Light</vt:lpstr>
      <vt:lpstr>Coolvetica Rg</vt:lpstr>
      <vt:lpstr>Quenda Medium</vt:lpstr>
      <vt:lpstr>Typo Round Bold Demo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Alexander GE</dc:creator>
  <cp:lastModifiedBy>Alexander GE</cp:lastModifiedBy>
  <cp:revision>8</cp:revision>
  <dcterms:created xsi:type="dcterms:W3CDTF">2016-07-29T14:23:38Z</dcterms:created>
  <dcterms:modified xsi:type="dcterms:W3CDTF">2016-07-29T15:35:23Z</dcterms:modified>
</cp:coreProperties>
</file>